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g2xZmnnQmO0Qbue0NdWnBQJR24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Sla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tableau.com/profile/drewstr7#!/vizhome/baseball_viz-HRtoAttendanceAnimation/HRtoAttendanceAnimation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c260978c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Omar: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Looked at home attendance, had to figure out what data to focus on. Made formulas for Avg Home Attendance, and Team Abr.</a:t>
            </a:r>
            <a:endParaRPr/>
          </a:p>
        </p:txBody>
      </p:sp>
      <p:sp>
        <p:nvSpPr>
          <p:cNvPr id="173" name="Google Shape;173;g6c260978c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First, we noticed that some zip code only has four digits but other zip codes have 5 digits. So we first change the data type to a string and add a 0 to 4 digit zip code.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Also, the </a:t>
            </a:r>
            <a:r>
              <a:rPr lang="en-US"/>
              <a:t>team</a:t>
            </a:r>
            <a:r>
              <a:rPr lang="en-US"/>
              <a:t> name and mascot comes in one string. So we applied a regex tool to parse the team mascot and team name. </a:t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c260978ca_3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6c260978ca_3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Used the wins dimension to select the unique year since our time series granularity only goes to the year level.</a:t>
            </a:r>
            <a:endParaRPr/>
          </a:p>
        </p:txBody>
      </p:sp>
      <p:sp>
        <p:nvSpPr>
          <p:cNvPr id="190" name="Google Shape;190;g6c260978ca_3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c260978ca_3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6c260978ca_3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Made sure each file has a universal team acronym so that we could join the different data tables into one fact table. </a:t>
            </a:r>
            <a:endParaRPr/>
          </a:p>
        </p:txBody>
      </p:sp>
      <p:sp>
        <p:nvSpPr>
          <p:cNvPr id="199" name="Google Shape;199;g6c260978ca_3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c260978ca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6c260978ca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Joined the dimensions to the fact table using foreign keys in the fact table</a:t>
            </a:r>
            <a:endParaRPr/>
          </a:p>
        </p:txBody>
      </p:sp>
      <p:sp>
        <p:nvSpPr>
          <p:cNvPr id="208" name="Google Shape;208;g6c260978ca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Looks the same as a our drawn up diagram earlier in the presentation</a:t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5e2e472ae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5e2e472ae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fact table in MySQL from our data warehouse</a:t>
            </a:r>
            <a:endParaRPr/>
          </a:p>
        </p:txBody>
      </p:sp>
      <p:sp>
        <p:nvSpPr>
          <p:cNvPr id="223" name="Google Shape;223;g75e2e472ae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c260978ca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6c260978ca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6c260978ca_2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Looking at Home Runs in 2019 versus prior years. Media reports suggested that the baseballs were being “juiced” or altered in a way so that Home Runs would occur more frequently. This animation runs from 2001 to 2019. The faded circles are years 2001-2018. The chart indicates there was a significant jump and increase over time, with 2019 standing out the most.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full animation is available in our Tableau Public portfolio: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https://public.tableau.com/profile/drewstr7#!/vizhome/baseball_viz-HRtoAttendanceAnimation/HRtoAttendanceAnimation</a:t>
            </a:r>
            <a:endParaRPr/>
          </a:p>
        </p:txBody>
      </p:sp>
      <p:sp>
        <p:nvSpPr>
          <p:cNvPr id="240" name="Google Shape;24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Looked at trends between Wins and Home Attendance. Could see more loyalty and lower variance for Red Sox vs Higher variance and higher correlation with the Nationals.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first spike in </a:t>
            </a:r>
            <a:r>
              <a:rPr lang="en-US"/>
              <a:t>Attendance</a:t>
            </a:r>
            <a:r>
              <a:rPr lang="en-US"/>
              <a:t> for the Nationals was due to them moving to Washington DC from Montreal that year</a:t>
            </a:r>
            <a:endParaRPr/>
          </a:p>
        </p:txBody>
      </p:sp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Agenda for today will be: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Introduction to show where we are going and explain our motivations behind this project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Data Acquisition process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Dimensional Model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ETL Process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Insights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Lessons Learned</a:t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Avg goes up, the wins go up; as </a:t>
            </a:r>
            <a:r>
              <a:rPr lang="en-US"/>
              <a:t>ops</a:t>
            </a:r>
            <a:r>
              <a:rPr lang="en-US"/>
              <a:t> goes up, the wins goes up too.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OPS is pretty linear; (But green line(</a:t>
            </a:r>
            <a:r>
              <a:rPr lang="en-US"/>
              <a:t>Pittsburgh</a:t>
            </a:r>
            <a:r>
              <a:rPr lang="en-US"/>
              <a:t> and Boston, chicago white socks) has some outliers: which means these team have high average but not so many wins: poor pitching ; offense is good, defense is not that good.</a:t>
            </a:r>
            <a:endParaRPr/>
          </a:p>
        </p:txBody>
      </p:sp>
      <p:sp>
        <p:nvSpPr>
          <p:cNvPr id="256" name="Google Shape;25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map: size is win %, color is # of HRs.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was for fun and just playing around with alteryx.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know that geography doesn’t help explain the data, but we wanted to see if our address data worked in Alteryx</a:t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Tableau was easy because our data was clean, pretty sure it would not be so easy if our data was all over the place.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want to continue our analysis and implement it so that we can update it regularly and incorporate pitching, stadium size, and individual data.</a:t>
            </a:r>
            <a:endParaRPr/>
          </a:p>
        </p:txBody>
      </p:sp>
      <p:sp>
        <p:nvSpPr>
          <p:cNvPr id="282" name="Google Shape;28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Industries across the board are using data and technology to gain competitive advantages. We wanted to show to future employers that we can do this process.</a:t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5e2e472ae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5e2e472ae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75e2e472ae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Web scraped the data using Python and BeautifulSoup. Gave it a website template and just changed the year in a for loop. Found each row in the table we wanted and and outputted it into a CSV file. </a:t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dimensional model in ERD Plus. </a:t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c260978ca_3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6c260978ca_3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6c260978ca_3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Transforming the column level data, which is by year into row level detail. We want to make the matrix transform from a wide and short matrix into a narrow and long matrix with the data. We did this using Transform from each column 19 times. There was an easier way to do that in R...</a:t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With 5 lines of code, I was able to do the same thing in R.</a:t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5e2e472ae_2_97"/>
          <p:cNvSpPr/>
          <p:nvPr/>
        </p:nvSpPr>
        <p:spPr>
          <a:xfrm>
            <a:off x="2033067" y="896808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" name="Google Shape;15;g75e2e472ae_2_97"/>
          <p:cNvSpPr/>
          <p:nvPr/>
        </p:nvSpPr>
        <p:spPr>
          <a:xfrm rot="10800000">
            <a:off x="8716786" y="4457271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6" name="Google Shape;16;g75e2e472ae_2_97"/>
          <p:cNvCxnSpPr/>
          <p:nvPr/>
        </p:nvCxnSpPr>
        <p:spPr>
          <a:xfrm>
            <a:off x="5812802" y="375661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g75e2e472ae_2_97"/>
          <p:cNvSpPr txBox="1"/>
          <p:nvPr>
            <p:ph type="ctrTitle"/>
          </p:nvPr>
        </p:nvSpPr>
        <p:spPr>
          <a:xfrm>
            <a:off x="2240402" y="1585234"/>
            <a:ext cx="7711200" cy="1943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8" name="Google Shape;18;g75e2e472ae_2_97"/>
          <p:cNvSpPr txBox="1"/>
          <p:nvPr>
            <p:ph idx="1" type="subTitle"/>
          </p:nvPr>
        </p:nvSpPr>
        <p:spPr>
          <a:xfrm>
            <a:off x="2240402" y="4065933"/>
            <a:ext cx="7711200" cy="121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9" name="Google Shape;19;g75e2e472ae_2_9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e2e472ae_2_140"/>
          <p:cNvSpPr/>
          <p:nvPr/>
        </p:nvSpPr>
        <p:spPr>
          <a:xfrm>
            <a:off x="200" y="6769100"/>
            <a:ext cx="12191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75e2e472ae_2_140"/>
          <p:cNvSpPr txBox="1"/>
          <p:nvPr>
            <p:ph hasCustomPrompt="1" type="title"/>
          </p:nvPr>
        </p:nvSpPr>
        <p:spPr>
          <a:xfrm>
            <a:off x="517200" y="1536600"/>
            <a:ext cx="111576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g75e2e472ae_2_140"/>
          <p:cNvSpPr txBox="1"/>
          <p:nvPr>
            <p:ph idx="1" type="body"/>
          </p:nvPr>
        </p:nvSpPr>
        <p:spPr>
          <a:xfrm>
            <a:off x="517200" y="3892600"/>
            <a:ext cx="111576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0" name="Google Shape;60;g75e2e472ae_2_1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5e2e472ae_2_1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5e2e472ae_2_1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g75e2e472ae_2_1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75e2e472ae_2_1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75e2e472ae_2_147"/>
          <p:cNvSpPr txBox="1"/>
          <p:nvPr>
            <p:ph idx="11" type="ftr"/>
          </p:nvPr>
        </p:nvSpPr>
        <p:spPr>
          <a:xfrm>
            <a:off x="7746077" y="6361776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75e2e472ae_2_147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5e2e472ae_2_1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75e2e472ae_2_15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g75e2e472ae_2_15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g75e2e472ae_2_15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75e2e472ae_2_153"/>
          <p:cNvSpPr txBox="1"/>
          <p:nvPr>
            <p:ph idx="11" type="ftr"/>
          </p:nvPr>
        </p:nvSpPr>
        <p:spPr>
          <a:xfrm>
            <a:off x="7746077" y="6361776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75e2e472ae_2_153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e2e472ae_2_16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75e2e472ae_2_16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g75e2e472ae_2_16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g75e2e472ae_2_16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g75e2e472ae_2_16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g75e2e472ae_2_16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75e2e472ae_2_160"/>
          <p:cNvSpPr txBox="1"/>
          <p:nvPr>
            <p:ph idx="11" type="ftr"/>
          </p:nvPr>
        </p:nvSpPr>
        <p:spPr>
          <a:xfrm>
            <a:off x="7746077" y="6361776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75e2e472ae_2_160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g75e2e472ae_2_104"/>
          <p:cNvCxnSpPr/>
          <p:nvPr/>
        </p:nvCxnSpPr>
        <p:spPr>
          <a:xfrm>
            <a:off x="5812802" y="375661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g75e2e472ae_2_104"/>
          <p:cNvSpPr txBox="1"/>
          <p:nvPr>
            <p:ph type="title"/>
          </p:nvPr>
        </p:nvSpPr>
        <p:spPr>
          <a:xfrm>
            <a:off x="641000" y="2353267"/>
            <a:ext cx="10962900" cy="1209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3" name="Google Shape;23;g75e2e472ae_2_1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g75e2e472ae_2_108"/>
          <p:cNvCxnSpPr/>
          <p:nvPr/>
        </p:nvCxnSpPr>
        <p:spPr>
          <a:xfrm>
            <a:off x="656750" y="168037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g75e2e472ae_2_108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g75e2e472ae_2_108"/>
          <p:cNvSpPr txBox="1"/>
          <p:nvPr>
            <p:ph idx="1" type="body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8" name="Google Shape;28;g75e2e472ae_2_10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g75e2e472ae_2_113"/>
          <p:cNvCxnSpPr/>
          <p:nvPr/>
        </p:nvCxnSpPr>
        <p:spPr>
          <a:xfrm>
            <a:off x="656750" y="168037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g75e2e472ae_2_113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" name="Google Shape;32;g75e2e472ae_2_113"/>
          <p:cNvSpPr txBox="1"/>
          <p:nvPr>
            <p:ph idx="1" type="body"/>
          </p:nvPr>
        </p:nvSpPr>
        <p:spPr>
          <a:xfrm>
            <a:off x="517200" y="1986433"/>
            <a:ext cx="5333100" cy="410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g75e2e472ae_2_113"/>
          <p:cNvSpPr txBox="1"/>
          <p:nvPr>
            <p:ph idx="2" type="body"/>
          </p:nvPr>
        </p:nvSpPr>
        <p:spPr>
          <a:xfrm>
            <a:off x="6341600" y="1986433"/>
            <a:ext cx="5333100" cy="410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g75e2e472ae_2_1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75e2e472ae_2_119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" name="Google Shape;37;g75e2e472ae_2_1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g75e2e472ae_2_122"/>
          <p:cNvCxnSpPr/>
          <p:nvPr/>
        </p:nvCxnSpPr>
        <p:spPr>
          <a:xfrm>
            <a:off x="652291" y="1883036"/>
            <a:ext cx="4419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g75e2e472ae_2_122"/>
          <p:cNvSpPr txBox="1"/>
          <p:nvPr>
            <p:ph type="title"/>
          </p:nvPr>
        </p:nvSpPr>
        <p:spPr>
          <a:xfrm>
            <a:off x="5172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1" name="Google Shape;41;g75e2e472ae_2_122"/>
          <p:cNvSpPr txBox="1"/>
          <p:nvPr>
            <p:ph idx="1" type="body"/>
          </p:nvPr>
        </p:nvSpPr>
        <p:spPr>
          <a:xfrm>
            <a:off x="517200" y="2125367"/>
            <a:ext cx="3744000" cy="3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g75e2e472ae_2_1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75e2e472ae_2_127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5" name="Google Shape;45;g75e2e472ae_2_1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75e2e472ae_2_130"/>
          <p:cNvSpPr/>
          <p:nvPr/>
        </p:nvSpPr>
        <p:spPr>
          <a:xfrm>
            <a:off x="6096000" y="-10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g75e2e472ae_2_130"/>
          <p:cNvCxnSpPr/>
          <p:nvPr/>
        </p:nvCxnSpPr>
        <p:spPr>
          <a:xfrm>
            <a:off x="6706233" y="5994004"/>
            <a:ext cx="7212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g75e2e472ae_2_130"/>
          <p:cNvSpPr txBox="1"/>
          <p:nvPr>
            <p:ph type="title"/>
          </p:nvPr>
        </p:nvSpPr>
        <p:spPr>
          <a:xfrm>
            <a:off x="354000" y="1612100"/>
            <a:ext cx="5393700" cy="20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50" name="Google Shape;50;g75e2e472ae_2_130"/>
          <p:cNvSpPr txBox="1"/>
          <p:nvPr>
            <p:ph idx="1" type="subTitle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1" name="Google Shape;51;g75e2e472ae_2_130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" name="Google Shape;52;g75e2e472ae_2_1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5e2e472ae_2_137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5" name="Google Shape;55;g75e2e472ae_2_1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5e2e472ae_2_93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" name="Google Shape;11;g75e2e472ae_2_93"/>
          <p:cNvSpPr txBox="1"/>
          <p:nvPr>
            <p:ph idx="1" type="body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g75e2e472ae_2_9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ublic.tableau.com/profile/drewstr7#!/vizhome/baseball_viz-HRtoAttendance/HRtoAttendance_Win_Animation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3592" l="0" r="0" t="127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7488621" y="2277613"/>
            <a:ext cx="4703379" cy="4580387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8153433" y="2626264"/>
            <a:ext cx="3852000" cy="18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Major League Baseball Statistics</a:t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7675213" y="4260389"/>
            <a:ext cx="43302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Group 4: 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Wade Strain, Xiaohui Ling, Omar Hanley, Andrew Picciano</a:t>
            </a:r>
            <a:endParaRPr/>
          </a:p>
        </p:txBody>
      </p:sp>
      <p:cxnSp>
        <p:nvCxnSpPr>
          <p:cNvPr id="93" name="Google Shape;93;p1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5751" y="5697649"/>
            <a:ext cx="1720921" cy="104365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c260978ca_0_22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g6c260978ca_0_22"/>
          <p:cNvSpPr txBox="1"/>
          <p:nvPr/>
        </p:nvSpPr>
        <p:spPr>
          <a:xfrm>
            <a:off x="838200" y="521850"/>
            <a:ext cx="10515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Attendance Data Cleaning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6c260978ca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43150"/>
            <a:ext cx="1138237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6c260978ca_0_22"/>
          <p:cNvSpPr txBox="1"/>
          <p:nvPr/>
        </p:nvSpPr>
        <p:spPr>
          <a:xfrm>
            <a:off x="838200" y="4888600"/>
            <a:ext cx="10515600" cy="19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i="0" lang="en-US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Formula tool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 Home Attendance → Home Total/Home Gms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Team_Abr → Ex: “Baltimore Orioles” : BAL 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/>
          <p:nvPr>
            <p:ph type="title"/>
          </p:nvPr>
        </p:nvSpPr>
        <p:spPr>
          <a:xfrm>
            <a:off x="838200" y="369450"/>
            <a:ext cx="10515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/>
              <a:t>Address/Team Dimension</a:t>
            </a:r>
            <a:endParaRPr/>
          </a:p>
        </p:txBody>
      </p:sp>
      <p:sp>
        <p:nvSpPr>
          <p:cNvPr id="184" name="Google Shape;184;p9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57812"/>
            <a:ext cx="11887198" cy="335714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 txBox="1"/>
          <p:nvPr/>
        </p:nvSpPr>
        <p:spPr>
          <a:xfrm>
            <a:off x="575950" y="4487175"/>
            <a:ext cx="90816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1" i="0" lang="en-US" sz="24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Formula tool</a:t>
            </a: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4 digit zip code → 5 digit zip code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1" i="0" lang="en-US" sz="24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Filter &amp; Regex tool</a:t>
            </a: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 Parse team mascot and team name   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c260978ca_3_9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Calendar Dimension</a:t>
            </a:r>
            <a:endParaRPr/>
          </a:p>
        </p:txBody>
      </p:sp>
      <p:sp>
        <p:nvSpPr>
          <p:cNvPr id="193" name="Google Shape;193;g6c260978ca_3_9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g6c260978ca_3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425" y="2163963"/>
            <a:ext cx="92011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6c260978ca_3_9"/>
          <p:cNvSpPr txBox="1"/>
          <p:nvPr/>
        </p:nvSpPr>
        <p:spPr>
          <a:xfrm>
            <a:off x="650325" y="4527800"/>
            <a:ext cx="85134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Selecting unique Year from wins datasource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Granularity of data on a yearly level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c260978ca_3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Fact Table Data Prep</a:t>
            </a:r>
            <a:endParaRPr/>
          </a:p>
        </p:txBody>
      </p:sp>
      <p:sp>
        <p:nvSpPr>
          <p:cNvPr id="202" name="Google Shape;202;g6c260978ca_3_24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" name="Google Shape;203;g6c260978ca_3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43225"/>
            <a:ext cx="11887198" cy="240375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6c260978ca_3_24"/>
          <p:cNvSpPr txBox="1"/>
          <p:nvPr/>
        </p:nvSpPr>
        <p:spPr>
          <a:xfrm>
            <a:off x="650325" y="4527800"/>
            <a:ext cx="85134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Changed team names into acronyms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Joined data from three different sources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c260978ca_3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Fact Table</a:t>
            </a:r>
            <a:endParaRPr/>
          </a:p>
        </p:txBody>
      </p:sp>
      <p:sp>
        <p:nvSpPr>
          <p:cNvPr id="211" name="Google Shape;211;g6c260978ca_3_0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6c260978c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378" y="2039078"/>
            <a:ext cx="9491375" cy="30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type="title"/>
          </p:nvPr>
        </p:nvSpPr>
        <p:spPr>
          <a:xfrm>
            <a:off x="838200" y="64650"/>
            <a:ext cx="10515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563"/>
              <a:t>Schema Diagram from MySQL</a:t>
            </a:r>
            <a:endParaRPr sz="3959"/>
          </a:p>
        </p:txBody>
      </p:sp>
      <p:sp>
        <p:nvSpPr>
          <p:cNvPr id="218" name="Google Shape;218;p11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225" y="745600"/>
            <a:ext cx="7019770" cy="55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5e2e472ae_2_0"/>
          <p:cNvSpPr txBox="1"/>
          <p:nvPr>
            <p:ph type="title"/>
          </p:nvPr>
        </p:nvSpPr>
        <p:spPr>
          <a:xfrm>
            <a:off x="685800" y="1365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 Table in MySQL</a:t>
            </a:r>
            <a:endParaRPr/>
          </a:p>
        </p:txBody>
      </p:sp>
      <p:sp>
        <p:nvSpPr>
          <p:cNvPr id="226" name="Google Shape;226;g75e2e472ae_2_0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7" name="Google Shape;227;g75e2e472a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425"/>
            <a:ext cx="11785535" cy="43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6c260978ca_2_10"/>
          <p:cNvPicPr preferRelativeResize="0"/>
          <p:nvPr/>
        </p:nvPicPr>
        <p:blipFill rotWithShape="1">
          <a:blip r:embed="rId3">
            <a:alphaModFix/>
          </a:blip>
          <a:srcRect b="0" l="0" r="0"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6c260978ca_2_10"/>
          <p:cNvSpPr/>
          <p:nvPr/>
        </p:nvSpPr>
        <p:spPr>
          <a:xfrm>
            <a:off x="7488621" y="2277613"/>
            <a:ext cx="4703379" cy="4580387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6c260978ca_2_10"/>
          <p:cNvSpPr txBox="1"/>
          <p:nvPr>
            <p:ph type="title"/>
          </p:nvPr>
        </p:nvSpPr>
        <p:spPr>
          <a:xfrm>
            <a:off x="8022021" y="3231931"/>
            <a:ext cx="3852041" cy="1834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/>
          </a:p>
        </p:txBody>
      </p:sp>
      <p:sp>
        <p:nvSpPr>
          <p:cNvPr id="236" name="Google Shape;236;g6c260978ca_2_10"/>
          <p:cNvSpPr/>
          <p:nvPr>
            <p:ph idx="12" type="sldNum"/>
          </p:nvPr>
        </p:nvSpPr>
        <p:spPr>
          <a:xfrm>
            <a:off x="9765161" y="2640943"/>
            <a:ext cx="365760" cy="365125"/>
          </a:xfrm>
          <a:prstGeom prst="ellipse">
            <a:avLst/>
          </a:prstGeom>
          <a:solidFill>
            <a:schemeClr val="lt1">
              <a:alpha val="29803"/>
            </a:schemeClr>
          </a:solidFill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7" name="Google Shape;237;g6c260978ca_2_10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 txBox="1"/>
          <p:nvPr>
            <p:ph idx="1" type="body"/>
          </p:nvPr>
        </p:nvSpPr>
        <p:spPr>
          <a:xfrm>
            <a:off x="762000" y="753225"/>
            <a:ext cx="11069400" cy="57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Belief that baseballs were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“juiced” in 2019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Full animation at:</a:t>
            </a:r>
            <a:endParaRPr sz="1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https://public.tableau.com/profile/drewstr7#!/vizhome/baseball_viz-HRtoAttendance/HRtoAttendance_Win_Animation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2"/>
          <p:cNvSpPr txBox="1"/>
          <p:nvPr>
            <p:ph type="title"/>
          </p:nvPr>
        </p:nvSpPr>
        <p:spPr>
          <a:xfrm>
            <a:off x="838200" y="64650"/>
            <a:ext cx="10515600" cy="616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563"/>
              <a:t>Spike in Home Runs in 2019</a:t>
            </a:r>
            <a:endParaRPr sz="3959"/>
          </a:p>
        </p:txBody>
      </p:sp>
      <p:sp>
        <p:nvSpPr>
          <p:cNvPr id="244" name="Google Shape;244;p12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3050" y="579800"/>
            <a:ext cx="6667783" cy="541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/>
          <p:nvPr>
            <p:ph idx="1" type="body"/>
          </p:nvPr>
        </p:nvSpPr>
        <p:spPr>
          <a:xfrm>
            <a:off x="838200" y="1078950"/>
            <a:ext cx="3743700" cy="53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Sox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Stronger brand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More loyalty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Low variance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Nationals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New team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Higher variance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Higher correlation between attendance and wins</a:t>
            </a:r>
            <a:endParaRPr/>
          </a:p>
        </p:txBody>
      </p:sp>
      <p:sp>
        <p:nvSpPr>
          <p:cNvPr id="251" name="Google Shape;251;p13"/>
          <p:cNvSpPr txBox="1"/>
          <p:nvPr>
            <p:ph type="title"/>
          </p:nvPr>
        </p:nvSpPr>
        <p:spPr>
          <a:xfrm>
            <a:off x="838200" y="233975"/>
            <a:ext cx="10515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563"/>
              <a:t>Bragging Rights</a:t>
            </a:r>
            <a:endParaRPr sz="3959"/>
          </a:p>
        </p:txBody>
      </p:sp>
      <p:sp>
        <p:nvSpPr>
          <p:cNvPr id="252" name="Google Shape;252;p13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3" name="Google Shape;2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405782"/>
            <a:ext cx="6414901" cy="606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838200" y="-741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-1" l="6964" r="6545" t="0"/>
          <a:stretch/>
        </p:blipFill>
        <p:spPr>
          <a:xfrm>
            <a:off x="2815527" y="824505"/>
            <a:ext cx="6916329" cy="557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7293359" y="3606664"/>
            <a:ext cx="1859878" cy="66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5715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5715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Data Acquisition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029510" y="1737297"/>
            <a:ext cx="2132980" cy="66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5715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Dimensional Model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5715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ETL Process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4121616" y="3633065"/>
            <a:ext cx="1023040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5715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355010" y="5736206"/>
            <a:ext cx="1837362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Lessons Learned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"/>
          <p:cNvSpPr txBox="1"/>
          <p:nvPr>
            <p:ph type="title"/>
          </p:nvPr>
        </p:nvSpPr>
        <p:spPr>
          <a:xfrm>
            <a:off x="627352" y="331282"/>
            <a:ext cx="1051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959"/>
              <a:t>OPS vs. AVG</a:t>
            </a:r>
            <a:endParaRPr/>
          </a:p>
        </p:txBody>
      </p:sp>
      <p:sp>
        <p:nvSpPr>
          <p:cNvPr id="259" name="Google Shape;259;p5"/>
          <p:cNvSpPr txBox="1"/>
          <p:nvPr>
            <p:ph idx="2" type="body"/>
          </p:nvPr>
        </p:nvSpPr>
        <p:spPr>
          <a:xfrm>
            <a:off x="627347" y="134063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OPS (On-base Plus Slugging Percentage)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Positive linear trend between wins &amp; AVG and wins &amp; OPS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Some outliers for AVG (high AVG, but low wins)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Bad pitching as possible reason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0" name="Google Shape;260;p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61" name="Google Shape;261;p5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668337"/>
            <a:ext cx="5828145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/>
          <p:nvPr>
            <p:ph type="title"/>
          </p:nvPr>
        </p:nvSpPr>
        <p:spPr>
          <a:xfrm>
            <a:off x="685800" y="217050"/>
            <a:ext cx="10515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563"/>
              <a:t>Home Runs To Win Percentage</a:t>
            </a:r>
            <a:endParaRPr sz="3959"/>
          </a:p>
        </p:txBody>
      </p:sp>
      <p:sp>
        <p:nvSpPr>
          <p:cNvPr id="268" name="Google Shape;268;p14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9" name="Google Shape;2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675" y="1267425"/>
            <a:ext cx="6619875" cy="38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" y="901697"/>
            <a:ext cx="5234000" cy="5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0"/>
          <p:cNvPicPr preferRelativeResize="0"/>
          <p:nvPr/>
        </p:nvPicPr>
        <p:blipFill rotWithShape="1">
          <a:blip r:embed="rId3">
            <a:alphaModFix/>
          </a:blip>
          <a:srcRect b="0" l="0" r="0" t="147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0"/>
          <p:cNvSpPr/>
          <p:nvPr/>
        </p:nvSpPr>
        <p:spPr>
          <a:xfrm>
            <a:off x="7488621" y="2277613"/>
            <a:ext cx="4703379" cy="4580387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"/>
          <p:cNvSpPr txBox="1"/>
          <p:nvPr>
            <p:ph type="title"/>
          </p:nvPr>
        </p:nvSpPr>
        <p:spPr>
          <a:xfrm>
            <a:off x="8022021" y="3231931"/>
            <a:ext cx="3852041" cy="1834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Lessons Learned</a:t>
            </a:r>
            <a:endParaRPr/>
          </a:p>
        </p:txBody>
      </p:sp>
      <p:cxnSp>
        <p:nvCxnSpPr>
          <p:cNvPr id="279" name="Google Shape;279;p10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 txBox="1"/>
          <p:nvPr>
            <p:ph idx="1" type="body"/>
          </p:nvPr>
        </p:nvSpPr>
        <p:spPr>
          <a:xfrm>
            <a:off x="838200" y="1369124"/>
            <a:ext cx="51816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rgbClr val="FFFFFF"/>
                </a:solidFill>
              </a:rPr>
              <a:t>Easiest Steps</a:t>
            </a:r>
            <a:endParaRPr>
              <a:solidFill>
                <a:srgbClr val="FFFFFF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>
                <a:solidFill>
                  <a:srgbClr val="FFFFFF"/>
                </a:solidFill>
              </a:rPr>
              <a:t>Data Acquisition</a:t>
            </a:r>
            <a:endParaRPr>
              <a:solidFill>
                <a:srgbClr val="FFFFFF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>
                <a:solidFill>
                  <a:srgbClr val="FFFFFF"/>
                </a:solidFill>
              </a:rPr>
              <a:t>Calendar dimension</a:t>
            </a:r>
            <a:endParaRPr>
              <a:solidFill>
                <a:srgbClr val="FFFFFF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>
                <a:solidFill>
                  <a:srgbClr val="FFFFFF"/>
                </a:solidFill>
              </a:rPr>
              <a:t>Creating data visualizations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5" name="Google Shape;285;p15"/>
          <p:cNvSpPr txBox="1"/>
          <p:nvPr>
            <p:ph idx="2" type="body"/>
          </p:nvPr>
        </p:nvSpPr>
        <p:spPr>
          <a:xfrm>
            <a:off x="6172200" y="1369125"/>
            <a:ext cx="51816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rgbClr val="FFFFFF"/>
                </a:solidFill>
              </a:rPr>
              <a:t>Difficulties</a:t>
            </a:r>
            <a:endParaRPr>
              <a:solidFill>
                <a:srgbClr val="FFFFFF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>
                <a:solidFill>
                  <a:srgbClr val="FFFFFF"/>
                </a:solidFill>
              </a:rPr>
              <a:t>Learning a new software (Alteryx)</a:t>
            </a:r>
            <a:endParaRPr>
              <a:solidFill>
                <a:srgbClr val="FFFFFF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>
                <a:solidFill>
                  <a:srgbClr val="FFFFFF"/>
                </a:solidFill>
              </a:rPr>
              <a:t>Data Cleansing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15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15"/>
          <p:cNvSpPr txBox="1"/>
          <p:nvPr>
            <p:ph type="title"/>
          </p:nvPr>
        </p:nvSpPr>
        <p:spPr>
          <a:xfrm>
            <a:off x="838200" y="283741"/>
            <a:ext cx="105156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lang="en-US" sz="4400">
                <a:solidFill>
                  <a:srgbClr val="FFFFFF"/>
                </a:solidFill>
              </a:rPr>
              <a:t>Lessons Learned</a:t>
            </a:r>
            <a:endParaRPr b="1" sz="4400">
              <a:solidFill>
                <a:srgbClr val="FFFFFF"/>
              </a:solidFill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899025" y="3664200"/>
            <a:ext cx="51207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Don’t rely too heavily on one software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Documentation of Alteryx and following steps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5"/>
          <p:cNvSpPr txBox="1"/>
          <p:nvPr/>
        </p:nvSpPr>
        <p:spPr>
          <a:xfrm>
            <a:off x="6172200" y="3664212"/>
            <a:ext cx="5181600" cy="2476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Improvements for Indicators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 cleaner data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Pitching Statistics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Incorporate stadium size to show attendance percentage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482575" y="982800"/>
            <a:ext cx="11470200" cy="5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600"/>
              <a:t>The best performing sports organizations are the ones that are leveraging technology to gain competitive advantages both on and off the field</a:t>
            </a:r>
            <a:endParaRPr sz="2600"/>
          </a:p>
          <a:p>
            <a:pPr indent="-2413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600"/>
              <a:t>A large part of that process is acquiring statistical information that is (for the most part) freely available on websites such as: </a:t>
            </a:r>
            <a:endParaRPr sz="2600"/>
          </a:p>
          <a:p>
            <a:pPr indent="-2413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100"/>
              <a:t>MLB.com</a:t>
            </a:r>
            <a:endParaRPr sz="2100"/>
          </a:p>
          <a:p>
            <a:pPr indent="-2413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100"/>
              <a:t>ESPN.com</a:t>
            </a:r>
            <a:endParaRPr sz="2100"/>
          </a:p>
          <a:p>
            <a:pPr indent="-2413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100"/>
              <a:t>Baseball-reference.com</a:t>
            </a:r>
            <a:endParaRPr sz="2100"/>
          </a:p>
          <a:p>
            <a:pPr indent="-2413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1" lang="en-US" sz="2600" u="sng"/>
              <a:t>Purpose</a:t>
            </a:r>
            <a:r>
              <a:rPr lang="en-US" sz="2600"/>
              <a:t>: Replicate job responsibilities of a sports Business Intelligence department:</a:t>
            </a:r>
            <a:endParaRPr sz="2600"/>
          </a:p>
          <a:p>
            <a:pPr indent="-41910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600"/>
              <a:t>Gathering unstructured web data </a:t>
            </a:r>
            <a:endParaRPr sz="2600"/>
          </a:p>
          <a:p>
            <a:pPr indent="-41910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600"/>
              <a:t>Cleaning it</a:t>
            </a:r>
            <a:endParaRPr sz="2600"/>
          </a:p>
          <a:p>
            <a:pPr indent="-41910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600"/>
              <a:t>Create an ETL process </a:t>
            </a:r>
            <a:endParaRPr sz="2600"/>
          </a:p>
          <a:p>
            <a:pPr indent="-41910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600"/>
              <a:t>Using Tableau to visualize it </a:t>
            </a:r>
            <a:endParaRPr sz="2600"/>
          </a:p>
        </p:txBody>
      </p:sp>
      <p:sp>
        <p:nvSpPr>
          <p:cNvPr id="112" name="Google Shape;112;p3"/>
          <p:cNvSpPr txBox="1"/>
          <p:nvPr>
            <p:ph type="title"/>
          </p:nvPr>
        </p:nvSpPr>
        <p:spPr>
          <a:xfrm>
            <a:off x="482575" y="152401"/>
            <a:ext cx="105156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3" name="Google Shape;113;p3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5e2e472ae_2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Attendance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AB -&gt; At-bats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 -&gt; Games Played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 -&gt; Runs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HR -&gt; Home Runs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RBI -&gt; Runs Batted In by a hitter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AVG -&gt; Hits / At-Bats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OBP -&gt; Times Reached / </a:t>
            </a:r>
            <a:r>
              <a:rPr lang="en-US"/>
              <a:t>Plate Appearances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SLG -&gt; Total Bases / At-Bats</a:t>
            </a:r>
            <a:endParaRPr/>
          </a:p>
        </p:txBody>
      </p:sp>
      <p:sp>
        <p:nvSpPr>
          <p:cNvPr id="120" name="Google Shape;120;g75e2e472ae_2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Baseball Statistics</a:t>
            </a:r>
            <a:endParaRPr/>
          </a:p>
        </p:txBody>
      </p:sp>
      <p:sp>
        <p:nvSpPr>
          <p:cNvPr id="121" name="Google Shape;121;g75e2e472ae_2_9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g75e2e472ae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1375" y="1682313"/>
            <a:ext cx="2595075" cy="34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779477" y="138903"/>
            <a:ext cx="10515600" cy="675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Acquisition via Web Scraping</a:t>
            </a:r>
            <a:endParaRPr/>
          </a:p>
        </p:txBody>
      </p:sp>
      <p:sp>
        <p:nvSpPr>
          <p:cNvPr id="128" name="Google Shape;128;p4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36704" t="0"/>
          <a:stretch/>
        </p:blipFill>
        <p:spPr>
          <a:xfrm>
            <a:off x="1400175" y="914050"/>
            <a:ext cx="8946377" cy="54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838200" y="12787"/>
            <a:ext cx="10515600" cy="719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Dimensional Model</a:t>
            </a:r>
            <a:endParaRPr/>
          </a:p>
        </p:txBody>
      </p:sp>
      <p:sp>
        <p:nvSpPr>
          <p:cNvPr id="135" name="Google Shape;135;p6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809625"/>
            <a:ext cx="8058150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6c260978ca_3_17"/>
          <p:cNvPicPr preferRelativeResize="0"/>
          <p:nvPr/>
        </p:nvPicPr>
        <p:blipFill rotWithShape="1">
          <a:blip r:embed="rId3">
            <a:alphaModFix/>
          </a:blip>
          <a:srcRect b="-1" l="0" r="887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6c260978ca_3_17"/>
          <p:cNvSpPr/>
          <p:nvPr/>
        </p:nvSpPr>
        <p:spPr>
          <a:xfrm>
            <a:off x="7488621" y="2277613"/>
            <a:ext cx="4703379" cy="4580387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6c260978ca_3_17"/>
          <p:cNvSpPr txBox="1"/>
          <p:nvPr>
            <p:ph type="title"/>
          </p:nvPr>
        </p:nvSpPr>
        <p:spPr>
          <a:xfrm>
            <a:off x="8022021" y="3231931"/>
            <a:ext cx="3852041" cy="1834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ETL Process</a:t>
            </a:r>
            <a:endParaRPr/>
          </a:p>
        </p:txBody>
      </p:sp>
      <p:cxnSp>
        <p:nvCxnSpPr>
          <p:cNvPr id="145" name="Google Shape;145;g6c260978ca_3_17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idx="1" type="body"/>
          </p:nvPr>
        </p:nvSpPr>
        <p:spPr>
          <a:xfrm>
            <a:off x="838200" y="600832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Transforming column data to row level data is harder than you think…</a:t>
            </a:r>
            <a:endParaRPr/>
          </a:p>
        </p:txBody>
      </p:sp>
      <p:sp>
        <p:nvSpPr>
          <p:cNvPr id="151" name="Google Shape;151;p7"/>
          <p:cNvSpPr txBox="1"/>
          <p:nvPr>
            <p:ph type="title"/>
          </p:nvPr>
        </p:nvSpPr>
        <p:spPr>
          <a:xfrm>
            <a:off x="838200" y="64650"/>
            <a:ext cx="10515600" cy="616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563"/>
              <a:t>Wins Data Cleaning</a:t>
            </a:r>
            <a:endParaRPr sz="3959"/>
          </a:p>
        </p:txBody>
      </p:sp>
      <p:sp>
        <p:nvSpPr>
          <p:cNvPr id="152" name="Google Shape;152;p7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0451" y="2285462"/>
            <a:ext cx="4462715" cy="415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367" y="1614246"/>
            <a:ext cx="6358855" cy="6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5062" y="1361509"/>
            <a:ext cx="1563535" cy="47516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7"/>
          <p:cNvCxnSpPr/>
          <p:nvPr/>
        </p:nvCxnSpPr>
        <p:spPr>
          <a:xfrm>
            <a:off x="2179569" y="2508740"/>
            <a:ext cx="1367400" cy="1299300"/>
          </a:xfrm>
          <a:prstGeom prst="bentConnector3">
            <a:avLst>
              <a:gd fmla="val -2147" name="adj1"/>
            </a:avLst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7" name="Google Shape;157;p7"/>
          <p:cNvCxnSpPr/>
          <p:nvPr/>
        </p:nvCxnSpPr>
        <p:spPr>
          <a:xfrm>
            <a:off x="8166046" y="3737320"/>
            <a:ext cx="1921079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8" name="Google Shape;158;p7"/>
          <p:cNvSpPr txBox="1"/>
          <p:nvPr/>
        </p:nvSpPr>
        <p:spPr>
          <a:xfrm>
            <a:off x="343403" y="1330801"/>
            <a:ext cx="13674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2622081" y="3334024"/>
            <a:ext cx="13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FORMAT…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8403999" y="3367988"/>
            <a:ext cx="1367406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/>
          <p:nvPr>
            <p:ph idx="1" type="body"/>
          </p:nvPr>
        </p:nvSpPr>
        <p:spPr>
          <a:xfrm>
            <a:off x="887836" y="906462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 is it?</a:t>
            </a:r>
            <a:endParaRPr/>
          </a:p>
        </p:txBody>
      </p:sp>
      <p:sp>
        <p:nvSpPr>
          <p:cNvPr id="166" name="Google Shape;166;p8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971" y="1403060"/>
            <a:ext cx="10420435" cy="1590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838200" y="293250"/>
            <a:ext cx="10515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Wins Cont.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4953" y="3178226"/>
            <a:ext cx="1614894" cy="3589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8"/>
          <p:cNvCxnSpPr/>
          <p:nvPr/>
        </p:nvCxnSpPr>
        <p:spPr>
          <a:xfrm>
            <a:off x="5353571" y="3234531"/>
            <a:ext cx="1367400" cy="1299300"/>
          </a:xfrm>
          <a:prstGeom prst="bentConnector3">
            <a:avLst>
              <a:gd fmla="val -2147" name="adj1"/>
            </a:avLst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2019-12-09T03:58:03Z</dcterms:created>
  <dc:creator>Andrew Picciano</dc:creator>
</cp:coreProperties>
</file>